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2" r:id="rId4"/>
    <p:sldId id="271" r:id="rId5"/>
    <p:sldId id="258" r:id="rId6"/>
    <p:sldId id="265" r:id="rId7"/>
    <p:sldId id="266" r:id="rId8"/>
    <p:sldId id="263" r:id="rId9"/>
    <p:sldId id="268" r:id="rId10"/>
    <p:sldId id="273" r:id="rId11"/>
    <p:sldId id="269" r:id="rId12"/>
    <p:sldId id="274" r:id="rId13"/>
    <p:sldId id="276" r:id="rId14"/>
    <p:sldId id="270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94774-A1A9-45A5-9D8B-BAAF17354192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1FEC-A0EA-47A6-BFC9-2E43F2161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61FEC-A0EA-47A6-BFC9-2E43F2161E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4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9F2A-075B-8C7F-7BC8-FC7142863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530F28-9984-5735-0B28-021994153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C3B8AC-AB62-AC17-152F-D8D93759F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0D8F8C-C278-607E-E718-9C63297B8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61FEC-A0EA-47A6-BFC9-2E43F2161E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4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61FEC-A0EA-47A6-BFC9-2E43F2161E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8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7F40-710B-1489-4C1D-743C26D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681D3D-2484-2959-964F-382750413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483CE3-C0D7-6C67-BED8-6EA9732A3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C8B0D-1270-96EF-72B8-4CD940F68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61FEC-A0EA-47A6-BFC9-2E43F2161E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6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1A385-0814-A150-B065-6D924925A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98C03E-82B4-FD51-FF96-06F0C72DE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AF255-62BF-44F9-80B2-8BAB23FE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B8D456-C087-2DBE-4878-CCD7CE20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3BD-F6F7-28C3-AD5C-E9599C50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64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BA94D-3B88-1B28-840D-F7B3BA69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78AA4D-5594-B177-FD69-F5AA5FDE7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3062A-DF66-1C9E-671B-57211D9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9EEF89-7014-5FD1-3765-74B0A86D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0F776-CBCB-70F9-37E5-39E4A9BC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7D093B-8A03-DC1D-B0E9-6770DB6FC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20453-4110-524D-EC10-F69827565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AAB661-2F1B-EE04-0B1C-45A1FD26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EEEC4-836D-0F0D-E524-92D9B705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433A7-FF1D-9D07-F6E5-E530551D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2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C133C-81FE-9FAD-8AB5-E1C78CA9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66ED9-DFA2-86BA-BC79-449C1D90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E608D-8413-B30A-FE16-4E971A63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55972-6133-7B8D-4955-CA299AA4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948F4-36EE-DB6A-F11E-6DA0DA28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79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CC152-B284-3AED-A27A-C25213DF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1EA280-A9C2-E7FB-C9FD-4F41A02F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D5557-BCC8-9BD3-E092-11D66BDF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2F241-3FC7-BE8F-DAD4-394FAC0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886FC-B551-0F2E-14EA-D9823D52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53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54317-5762-902B-0C19-A7EA33C9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19F8D-88F2-9530-6B85-BD78566C1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911A2A-F262-0DB9-1D27-F27D6DF6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DA846E-0E72-A17D-B0EF-CBA3D410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8409FC-FEE8-CE8C-6EF0-51859AB7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1FC627-E418-FC2F-C597-159D7DED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00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E1B8C-09F0-4228-3FEE-C2655E0E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C5FEE-2C79-E57C-1E4D-9FDC77DB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6CDE1-98E9-E503-E9E4-38AAC030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C65FA8-7DEF-3310-6844-97E260AFC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E5C569-4312-34A0-C979-E9510525F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AE166E-D0A1-37CB-4EF9-D3C58A80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34411D-3371-0522-7BE9-0BA0DEE7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9B4153-B35C-9E8C-DDDE-82EA0ADF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32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3FBBC-69B3-C79B-7870-1A512895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C91421-F26E-17AF-4E2E-F4CBAE28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7390B3-2655-E596-8FC6-C787D7C5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FC9A0-92F0-1882-AE78-16B31BBF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69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3453AC-D30F-EB9B-3F75-4418E730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64176B-A7D2-9488-C798-3E312AB0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66CD1-73F5-B88A-671E-5FC2EA1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7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A2253-43D1-02E9-F141-0BFA3668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5D825-D4D2-87D6-FE55-0946159A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F107A4-A648-8D8D-6A45-DC041D0D7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9553D-073D-33A8-9C27-532C2326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DF01C-B30F-2A64-EF69-AAAC9C4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75A89-D78A-AD9E-76AD-7BEE5516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2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17328-193A-70CA-6C21-2F31405C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CB66D6-B3D9-BDCA-D323-9F9E70C69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286279-5516-7194-284F-E4B91CC3D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28A78-1DA1-BEA9-C1D4-7B73B64E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762491-E0D7-2523-42D5-3CC9A577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EECC64-DCAB-CD41-9092-230F3B71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9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2BB398-97DA-073C-4BB4-27F284E3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D4F19A-15CE-8E38-8C97-C4716BAF1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724914-C79A-AA1C-4679-C3367077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42D1E-A231-4FC0-B4A9-7E65C61269C8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4C496B-0F8D-CD9E-2668-4E90DF70E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7EAC58-D7F9-4549-38CA-2E1F1FEEF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CE9C-3002-4C67-A713-91649DC08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27FA-8D04-477E-8BC2-50CB21978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7246" y="1374112"/>
            <a:ext cx="4023360" cy="2238801"/>
          </a:xfrm>
        </p:spPr>
        <p:txBody>
          <a:bodyPr anchor="b">
            <a:normAutofit/>
          </a:bodyPr>
          <a:lstStyle/>
          <a:p>
            <a:r>
              <a:rPr lang="zh-CN" altLang="en-US" sz="4800" dirty="0"/>
              <a:t>脑机接口</a:t>
            </a:r>
            <a:br>
              <a:rPr lang="en-US" altLang="zh-CN" sz="4800" dirty="0"/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Interface(BCI)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C47EC-87BB-40A6-8D9B-97A29DEAE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7246" y="4074199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课程</a:t>
            </a:r>
            <a:r>
              <a:rPr lang="en-US" altLang="zh-CN" sz="2000" dirty="0"/>
              <a:t>:</a:t>
            </a:r>
            <a:r>
              <a:rPr lang="zh-CN" altLang="en-US" sz="2000" dirty="0"/>
              <a:t>先进机器人技术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sz="2000" dirty="0"/>
              <a:t>汇报</a:t>
            </a:r>
            <a:r>
              <a:rPr lang="en-US" altLang="zh-CN" sz="2000" dirty="0"/>
              <a:t>:</a:t>
            </a:r>
            <a:r>
              <a:rPr lang="zh-CN" altLang="en-US" sz="2000" dirty="0"/>
              <a:t>陈凯旋</a:t>
            </a:r>
            <a:endParaRPr lang="en-IN" sz="2000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34E5C32-A8E5-4FEF-AB1F-DEA54129B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316992" y="1374112"/>
            <a:ext cx="7053626" cy="3957388"/>
          </a:xfrm>
          <a:prstGeom prst="rect">
            <a:avLst/>
          </a:prstGeom>
        </p:spPr>
      </p:pic>
      <p:pic>
        <p:nvPicPr>
          <p:cNvPr id="5" name="图片 4" descr="80701710252842_.pic">
            <a:extLst>
              <a:ext uri="{FF2B5EF4-FFF2-40B4-BE49-F238E27FC236}">
                <a16:creationId xmlns:a16="http://schemas.microsoft.com/office/drawing/2014/main" id="{71D63A8E-A680-B5FF-AFC0-9F3750D7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33D4A-9B49-0555-567C-090230A5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F36E227C-5BBC-7275-6291-F99B8228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26F9D6-8ADD-C691-933F-0812DFEB80D2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5289F3-ECE4-11C4-4B9D-A551E9D7E0C4}"/>
              </a:ext>
            </a:extLst>
          </p:cNvPr>
          <p:cNvSpPr txBox="1"/>
          <p:nvPr/>
        </p:nvSpPr>
        <p:spPr>
          <a:xfrm>
            <a:off x="516056" y="946644"/>
            <a:ext cx="154305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安全问题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2701C1-440E-AB88-3FEC-4E2D5639B689}"/>
              </a:ext>
            </a:extLst>
          </p:cNvPr>
          <p:cNvSpPr/>
          <p:nvPr/>
        </p:nvSpPr>
        <p:spPr>
          <a:xfrm>
            <a:off x="0" y="6363245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FF759D-81E9-C152-A88F-63A0FC4A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1523867"/>
            <a:ext cx="5874884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357CFE-4382-7EA2-30CC-E35A9426707E}"/>
              </a:ext>
            </a:extLst>
          </p:cNvPr>
          <p:cNvSpPr txBox="1"/>
          <p:nvPr/>
        </p:nvSpPr>
        <p:spPr>
          <a:xfrm>
            <a:off x="359229" y="5334132"/>
            <a:ext cx="6102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基于脑刺激的出版趋势。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DBS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，脑深部刺激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;TMS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，经颅磁刺激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;</a:t>
            </a:r>
            <a:r>
              <a:rPr lang="en-US" altLang="zh-CN" b="0" i="0" dirty="0" err="1">
                <a:solidFill>
                  <a:srgbClr val="282828"/>
                </a:solidFill>
                <a:effectLst/>
                <a:latin typeface="MuseoSans"/>
              </a:rPr>
              <a:t>tDCS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，经颅直流电刺激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;</a:t>
            </a:r>
            <a:r>
              <a:rPr lang="en-US" altLang="zh-CN" b="0" i="0" dirty="0" err="1">
                <a:solidFill>
                  <a:srgbClr val="282828"/>
                </a:solidFill>
                <a:effectLst/>
                <a:latin typeface="MuseoSans"/>
              </a:rPr>
              <a:t>tACS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，经颅交流电刺激。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70860A-F7B6-3072-6633-D68EE96253C4}"/>
              </a:ext>
            </a:extLst>
          </p:cNvPr>
          <p:cNvSpPr txBox="1"/>
          <p:nvPr/>
        </p:nvSpPr>
        <p:spPr>
          <a:xfrm>
            <a:off x="6613071" y="1523867"/>
            <a:ext cx="4745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只有 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DBS 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和 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TMS 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已获得美国食品和药物管理局 （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FDA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） 的批准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C89D76-F25B-E650-0A14-C5235863BDBC}"/>
              </a:ext>
            </a:extLst>
          </p:cNvPr>
          <p:cNvSpPr txBox="1"/>
          <p:nvPr/>
        </p:nvSpPr>
        <p:spPr>
          <a:xfrm>
            <a:off x="6613071" y="2734681"/>
            <a:ext cx="595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DBS 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是一种微创手术治疗，但存在相当大的风险。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86D37E-9E07-75C3-DA8E-CB3A72CA37EC}"/>
              </a:ext>
            </a:extLst>
          </p:cNvPr>
          <p:cNvSpPr txBox="1"/>
          <p:nvPr/>
        </p:nvSpPr>
        <p:spPr>
          <a:xfrm>
            <a:off x="0" y="6427113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Belkacem, A. N., Jamil, N., Khalid, S., &amp; Alnajjar, F. (2023). On closed-loop brain stimulation systems for improving the quality of life of patients with neurological disorders.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1085173.</a:t>
            </a:r>
            <a:endParaRPr lang="en-US" altLang="zh-CN" sz="1100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0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AD5FE-F68A-4D79-D05D-C20F44B1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1188AC-A40A-7E25-C0DF-41C1672596F5}"/>
              </a:ext>
            </a:extLst>
          </p:cNvPr>
          <p:cNvSpPr/>
          <p:nvPr/>
        </p:nvSpPr>
        <p:spPr>
          <a:xfrm>
            <a:off x="0" y="6550671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AFC8C-7536-B4CC-4990-D474EF140F63}"/>
              </a:ext>
            </a:extLst>
          </p:cNvPr>
          <p:cNvSpPr txBox="1"/>
          <p:nvPr/>
        </p:nvSpPr>
        <p:spPr>
          <a:xfrm>
            <a:off x="155121" y="6596390"/>
            <a:ext cx="121286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国家高性能医疗器械创新中心，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BBC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CNET Highlights,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布朗大学</a:t>
            </a:r>
            <a:endParaRPr lang="en-US" altLang="zh-CN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394F57F2-AD59-A9E6-3FB1-366737E2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B9BF47-AC45-31E9-DB61-6EB41967DCBA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商业应用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A0051-D43D-A13E-B0D5-2EFCE8E9179B}"/>
              </a:ext>
            </a:extLst>
          </p:cNvPr>
          <p:cNvSpPr txBox="1"/>
          <p:nvPr/>
        </p:nvSpPr>
        <p:spPr>
          <a:xfrm>
            <a:off x="155121" y="795048"/>
            <a:ext cx="614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AD1018"/>
                </a:solidFill>
                <a:latin typeface="-apple-system"/>
              </a:rPr>
              <a:t>Neurallink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944D9F-1A0F-5CDE-D226-E1FE73EE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3" y="1236157"/>
            <a:ext cx="4082993" cy="22287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145BE4-DFC0-66E6-2FB7-A92DA963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21" y="3536636"/>
            <a:ext cx="4082994" cy="22979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75ACA2-A33B-1962-1C66-11BD8975F0B4}"/>
              </a:ext>
            </a:extLst>
          </p:cNvPr>
          <p:cNvSpPr txBox="1"/>
          <p:nvPr/>
        </p:nvSpPr>
        <p:spPr>
          <a:xfrm>
            <a:off x="4437290" y="795048"/>
            <a:ext cx="2492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AD1018"/>
                </a:solidFill>
                <a:effectLst/>
                <a:latin typeface="-apple-system"/>
              </a:rPr>
              <a:t>Synchron</a:t>
            </a:r>
            <a:endParaRPr lang="zh-CN" altLang="en-US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9C0F23-013A-D55A-4F4B-4694BC06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54" y="1210099"/>
            <a:ext cx="3495746" cy="196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04577C-8A81-BA02-B8AE-62D73D2B5528}"/>
              </a:ext>
            </a:extLst>
          </p:cNvPr>
          <p:cNvSpPr txBox="1"/>
          <p:nvPr/>
        </p:nvSpPr>
        <p:spPr>
          <a:xfrm>
            <a:off x="4363811" y="3280192"/>
            <a:ext cx="614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AD1018"/>
                </a:solidFill>
                <a:effectLst/>
                <a:latin typeface="-apple-system"/>
              </a:rPr>
              <a:t>BrainGate</a:t>
            </a:r>
            <a:endParaRPr lang="zh-CN" altLang="en-US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A8CCB20-88C8-44C5-09DD-65FEDDA74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54" y="3618367"/>
            <a:ext cx="4204607" cy="2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AB1A10-DECA-409C-56DC-58BFBCD07A39}"/>
              </a:ext>
            </a:extLst>
          </p:cNvPr>
          <p:cNvSpPr txBox="1"/>
          <p:nvPr/>
        </p:nvSpPr>
        <p:spPr>
          <a:xfrm>
            <a:off x="5302704" y="6007938"/>
            <a:ext cx="714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2018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03E781-06CC-7A01-D479-452DDAA9519A}"/>
              </a:ext>
            </a:extLst>
          </p:cNvPr>
          <p:cNvSpPr txBox="1"/>
          <p:nvPr/>
        </p:nvSpPr>
        <p:spPr>
          <a:xfrm>
            <a:off x="8497300" y="838982"/>
            <a:ext cx="15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AD1018"/>
                </a:solidFill>
                <a:effectLst/>
                <a:latin typeface="-apple-system"/>
              </a:rPr>
              <a:t>MindMaze</a:t>
            </a:r>
            <a:endParaRPr lang="zh-CN" altLang="en-US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1B21B9BD-6FD9-67E6-B18C-E9C59E53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66" y="1284433"/>
            <a:ext cx="3631567" cy="20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44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65C41-28FD-33F1-C117-365EC47A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48CF3C4A-C21B-F9AA-4EB7-B1720497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51B143-0AF3-EC39-D0F7-D2A6B65BE1FF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商业产品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A22AEE-D838-63BB-A13E-DC9A7965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0" y="1441966"/>
            <a:ext cx="4065503" cy="50438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80C7BA-C3D2-9539-C60A-E50A092FC3EE}"/>
              </a:ext>
            </a:extLst>
          </p:cNvPr>
          <p:cNvSpPr txBox="1"/>
          <p:nvPr/>
        </p:nvSpPr>
        <p:spPr>
          <a:xfrm>
            <a:off x="320594" y="1072634"/>
            <a:ext cx="3802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InteraXon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系列脑机接口头环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93D9ED-1FB1-76D1-B53D-FE9F94B57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79" y="410378"/>
            <a:ext cx="3802517" cy="23271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86ACF9-0E98-F27E-83C6-FE0661B3F9D2}"/>
              </a:ext>
            </a:extLst>
          </p:cNvPr>
          <p:cNvSpPr txBox="1"/>
          <p:nvPr/>
        </p:nvSpPr>
        <p:spPr>
          <a:xfrm>
            <a:off x="4881049" y="869285"/>
            <a:ext cx="3271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&amp; Dynamic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Neurable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合作开发的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MW75 Neuro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耳机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E4774C5-82B3-39A4-B757-43279AA15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779" y="3196387"/>
            <a:ext cx="3802517" cy="339585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3E38FB4-FEBE-AD65-668A-BCD385C0C688}"/>
              </a:ext>
            </a:extLst>
          </p:cNvPr>
          <p:cNvSpPr txBox="1"/>
          <p:nvPr/>
        </p:nvSpPr>
        <p:spPr>
          <a:xfrm>
            <a:off x="4413081" y="3963915"/>
            <a:ext cx="2675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g.tec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intendiX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/Unicorn Speller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欧元</a:t>
            </a:r>
          </a:p>
        </p:txBody>
      </p:sp>
    </p:spTree>
    <p:extLst>
      <p:ext uri="{BB962C8B-B14F-4D97-AF65-F5344CB8AC3E}">
        <p14:creationId xmlns:p14="http://schemas.microsoft.com/office/powerpoint/2010/main" val="153588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A6953-E4B2-44CD-7E07-D504F815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29593565-FD21-4108-A069-B327E989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103B92-2675-EAF8-B336-E004C1402C1C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商业产品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5B203E1-B3BE-CBAD-32D9-E6029245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61" y="2105935"/>
            <a:ext cx="4947926" cy="280938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F47B262-1FF6-DCD7-634C-C487B7DBD3C8}"/>
              </a:ext>
            </a:extLst>
          </p:cNvPr>
          <p:cNvSpPr txBox="1"/>
          <p:nvPr/>
        </p:nvSpPr>
        <p:spPr>
          <a:xfrm>
            <a:off x="1993350" y="1633580"/>
            <a:ext cx="2896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OpenBCI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/Ganglion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DC1A580-1F0C-7F35-7AB4-2EC59258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14" y="2105935"/>
            <a:ext cx="4362981" cy="24685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934BDAE-9580-141A-1D72-7D8F73BBEBFD}"/>
              </a:ext>
            </a:extLst>
          </p:cNvPr>
          <p:cNvSpPr txBox="1"/>
          <p:nvPr/>
        </p:nvSpPr>
        <p:spPr>
          <a:xfrm>
            <a:off x="6529185" y="1709367"/>
            <a:ext cx="621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Emotiv </a:t>
            </a:r>
            <a:r>
              <a:rPr lang="en-US" altLang="zh-CN" b="1" i="0" dirty="0">
                <a:solidFill>
                  <a:srgbClr val="2C2D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 X - 14 Channel Wireless EEG Headset</a:t>
            </a:r>
          </a:p>
        </p:txBody>
      </p:sp>
    </p:spTree>
    <p:extLst>
      <p:ext uri="{BB962C8B-B14F-4D97-AF65-F5344CB8AC3E}">
        <p14:creationId xmlns:p14="http://schemas.microsoft.com/office/powerpoint/2010/main" val="28586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5B9E1-094B-4B2B-CFA5-E3CBE28F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30D9E900-1811-1528-55FC-00C9BD79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7DB96A-31E6-5820-BB25-58386B9EA869}"/>
              </a:ext>
            </a:extLst>
          </p:cNvPr>
          <p:cNvSpPr txBox="1"/>
          <p:nvPr/>
        </p:nvSpPr>
        <p:spPr>
          <a:xfrm>
            <a:off x="1841195" y="225712"/>
            <a:ext cx="196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zh-CN" altLang="en-US" dirty="0"/>
              <a:t>文献检索策略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FDD87E-08C5-02DC-8A77-7A3A80E94F71}"/>
              </a:ext>
            </a:extLst>
          </p:cNvPr>
          <p:cNvSpPr/>
          <p:nvPr/>
        </p:nvSpPr>
        <p:spPr>
          <a:xfrm>
            <a:off x="0" y="6044684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B72764-6497-521D-5654-2805603534AC}"/>
              </a:ext>
            </a:extLst>
          </p:cNvPr>
          <p:cNvSpPr txBox="1"/>
          <p:nvPr/>
        </p:nvSpPr>
        <p:spPr>
          <a:xfrm>
            <a:off x="0" y="6090050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Belkacem, A. N., Jamil, N., Khalid, S., &amp; Alnajjar, F. (2023). On closed-loop brain stimulation systems for improving the quality of life of patients with neurological disorders.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1085173.	</a:t>
            </a:r>
          </a:p>
          <a:p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Liberati, A., Altman, D. G., Tetzlaff, J., Mulrow, C., Gøtzsche, P. C., Ioannidis, J. P., ... &amp; Moher, D. (2009). The PRISMA statement for reporting systematic reviews and meta-analyses of studies that evaluate healthcare interventions: explanation and elaboration. </a:t>
            </a:r>
            <a:r>
              <a:rPr lang="en-US" altLang="zh-CN" sz="11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Bmj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339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100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516473-5153-8759-2213-79B6671C6F45}"/>
              </a:ext>
            </a:extLst>
          </p:cNvPr>
          <p:cNvSpPr txBox="1"/>
          <p:nvPr/>
        </p:nvSpPr>
        <p:spPr>
          <a:xfrm>
            <a:off x="391887" y="856279"/>
            <a:ext cx="8939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遵循</a:t>
            </a:r>
            <a:r>
              <a:rPr lang="en-US" altLang="zh-CN" b="1" i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PRISMA statement for reporting systematic reviews and meta-analyses of studies that evaluate health care interventions: explanation and elaboration</a:t>
            </a:r>
          </a:p>
          <a:p>
            <a:endParaRPr lang="en-US" altLang="zh-CN" dirty="0"/>
          </a:p>
          <a:p>
            <a:r>
              <a:rPr lang="zh-CN" altLang="en-US" dirty="0"/>
              <a:t>检索数据库</a:t>
            </a:r>
            <a:r>
              <a:rPr lang="en-US" altLang="zh-CN" dirty="0"/>
              <a:t>: </a:t>
            </a:r>
            <a:r>
              <a:rPr lang="en-US" altLang="zh-CN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IEEEXplore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Scopus 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PubMed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0" i="0" dirty="0">
              <a:solidFill>
                <a:srgbClr val="2828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2828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选择的文章都至少符合标准之一</a:t>
            </a:r>
            <a:r>
              <a:rPr lang="en-US" altLang="zh-CN" dirty="0">
                <a:solidFill>
                  <a:srgbClr val="28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使用并专注于脑刺激的研究</a:t>
            </a:r>
            <a:endParaRPr lang="en-US" altLang="zh-CN" b="0" i="0" dirty="0">
              <a:solidFill>
                <a:srgbClr val="282828"/>
              </a:solidFill>
              <a:effectLst/>
              <a:latin typeface="MuseoSans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是专注于闭环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模型的研究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得出患者大脑功能改善、增强或恢复结论的文章</a:t>
            </a:r>
            <a:endParaRPr lang="en-US" altLang="zh-CN" b="0" i="0" dirty="0">
              <a:solidFill>
                <a:srgbClr val="282828"/>
              </a:solidFill>
              <a:effectLst/>
              <a:latin typeface="MuseoSans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涉及健康或不健康参与者或动物的实验。</a:t>
            </a:r>
            <a:endParaRPr lang="en-US" altLang="zh-CN" b="0" i="0" dirty="0">
              <a:solidFill>
                <a:srgbClr val="282828"/>
              </a:solidFill>
              <a:effectLst/>
              <a:latin typeface="MuseoSans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专注于改进或比较机器学习或某些算法的文章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0148AE-19B3-C8E0-05EA-199157325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58" y="1516634"/>
            <a:ext cx="4620956" cy="348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57530AF-6511-96EB-995C-FAF5F7D3D6B6}"/>
              </a:ext>
            </a:extLst>
          </p:cNvPr>
          <p:cNvSpPr txBox="1"/>
          <p:nvPr/>
        </p:nvSpPr>
        <p:spPr>
          <a:xfrm>
            <a:off x="6280378" y="5042825"/>
            <a:ext cx="6102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基于闭环 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BCI 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的脑刺激关键词出现的文献计量分析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7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64EDF447-3186-941C-6AA8-AA55E4B0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FC8411-B794-CD51-575F-17C8E4FC6644}"/>
              </a:ext>
            </a:extLst>
          </p:cNvPr>
          <p:cNvSpPr txBox="1"/>
          <p:nvPr/>
        </p:nvSpPr>
        <p:spPr>
          <a:xfrm>
            <a:off x="1841195" y="225712"/>
            <a:ext cx="232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文献参考（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标准）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C9BC8E-655F-F780-0D91-65024DE5786D}"/>
              </a:ext>
            </a:extLst>
          </p:cNvPr>
          <p:cNvSpPr txBox="1"/>
          <p:nvPr/>
        </p:nvSpPr>
        <p:spPr>
          <a:xfrm>
            <a:off x="207264" y="798868"/>
            <a:ext cx="1189329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Belkacem, A. N., Jamil, N., Khalid, S., &amp; Alnajjar, F. (2023). On closed-loop brain stimulation systems for improving the quality of life of patients with neurological disorders.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1085173.</a:t>
            </a:r>
          </a:p>
          <a:p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Dillen, A.,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Lathouwers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Miladinović, A., Marusic, U., Ghaffari, F., Romain, O., ... &amp; De Pauw, K. (2022). A data-driven machine learning approach for brain-computer interfaces targeting lower limb 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neuroprosthetics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949224.</a:t>
            </a:r>
          </a:p>
          <a:p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Ong, J. L., Lo, J. C., Chee, N. I.,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Santostasi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Paller, K. A., Zee, P. C., &amp; Chee, M. W. (2016). Effects of phase-locked acoustic stimulation during a nap on EEG spectra and declarative memory consolidation.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Sleep medicine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88-97.</a:t>
            </a:r>
          </a:p>
          <a:p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Magno, L. A. V.,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Tenza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-Ferrer, H.,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Collodetti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Aguiar, M. F. G., Rodrigues, A. P. C., da Silva, R. S., ... &amp; Romano-Silva, M. A. (2019). Optogenetic stimulation of the M2 cortex reverts motor dysfunction in a mouse model of Parkinson's disease.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Neuroscience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(17), 3234-3248.</a:t>
            </a:r>
          </a:p>
          <a:p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Gordienko, Y., Gordienko, N., Taran, V.,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Rojbi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Telenyk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Stirenko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(2025). Effect of natural and synthetic noise data augmentation on physical action classification by brain–computer interface and deep learning.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Neuroinformatics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1521805.	</a:t>
            </a:r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Ibrahim, M., Al Khalil, Y.,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Amirrajab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Sun, C.,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Breeuwer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Pluim, J., ... &amp; Dumontier, M. (2025). Generative AI for synthetic data across multiple medical modalities: A systematic review of recent developments and challenges.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in biology and medicine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189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109834.</a:t>
            </a:r>
          </a:p>
          <a:p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Liberati, A., Altman, D. G., Tetzlaff, J., Mulrow, C., Gøtzsche, P. C., Ioannidis, J. P., ... &amp; Moher, D. (2009). The PRISMA statement for reporting systematic reviews and meta-analyses of studies that evaluate healthcare interventions: explanation and elaboration. </a:t>
            </a:r>
            <a:r>
              <a:rPr lang="en-US" altLang="zh-CN" sz="16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Bmj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339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Wierzgała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Zapała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Wojcik, G. M., &amp; Masiak, J. (2018). Most popular signal processing methods in motor-imagery BCI: a review and meta-analysis.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neuroinformatics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78.</a:t>
            </a:r>
          </a:p>
        </p:txBody>
      </p:sp>
    </p:spTree>
    <p:extLst>
      <p:ext uri="{BB962C8B-B14F-4D97-AF65-F5344CB8AC3E}">
        <p14:creationId xmlns:p14="http://schemas.microsoft.com/office/powerpoint/2010/main" val="82354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A51ED74-8580-8C26-A5F8-B2830D0F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" y="2181100"/>
            <a:ext cx="6041842" cy="2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word Art Online: Progressive - Aria of a Starless Night">
            <a:extLst>
              <a:ext uri="{FF2B5EF4-FFF2-40B4-BE49-F238E27FC236}">
                <a16:creationId xmlns:a16="http://schemas.microsoft.com/office/drawing/2014/main" id="{EF9FEF59-7486-6AD6-A310-3F27F02B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36" y="1456915"/>
            <a:ext cx="5724417" cy="32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9FBC8B-6372-4A49-2533-4BACA3EC50C4}"/>
              </a:ext>
            </a:extLst>
          </p:cNvPr>
          <p:cNvSpPr txBox="1"/>
          <p:nvPr/>
        </p:nvSpPr>
        <p:spPr>
          <a:xfrm>
            <a:off x="1239398" y="4863947"/>
            <a:ext cx="470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黑客帝国 </a:t>
            </a:r>
            <a:r>
              <a:rPr lang="en-US" altLang="zh-CN" b="1" dirty="0"/>
              <a:t>The Matrix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主人公从缸中之脑醒来，见到母体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649F28-E08E-502D-D3F5-12CA25CD3875}"/>
              </a:ext>
            </a:extLst>
          </p:cNvPr>
          <p:cNvSpPr txBox="1"/>
          <p:nvPr/>
        </p:nvSpPr>
        <p:spPr>
          <a:xfrm>
            <a:off x="6779046" y="4869454"/>
            <a:ext cx="431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刀剑神域 </a:t>
            </a:r>
            <a:r>
              <a:rPr lang="en-US" altLang="zh-CN" b="1" dirty="0"/>
              <a:t>Sword Art Online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主人公刚刚佩戴上</a:t>
            </a:r>
            <a:r>
              <a:rPr lang="en-US" altLang="zh-CN" dirty="0" err="1"/>
              <a:t>NerveGear</a:t>
            </a:r>
            <a:endParaRPr lang="zh-CN" altLang="en-US" dirty="0"/>
          </a:p>
        </p:txBody>
      </p:sp>
      <p:pic>
        <p:nvPicPr>
          <p:cNvPr id="3" name="图片 2" descr="80701710252842_.pic">
            <a:extLst>
              <a:ext uri="{FF2B5EF4-FFF2-40B4-BE49-F238E27FC236}">
                <a16:creationId xmlns:a16="http://schemas.microsoft.com/office/drawing/2014/main" id="{1F5463C1-1ED9-DC83-A274-93B517AF1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6965A-394D-C995-45F1-E98B60960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6645D680-E8C0-82B9-161B-33CB59CA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2" y="642237"/>
            <a:ext cx="2519916" cy="377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6AC021-0A78-400B-B055-30FD428EE378}"/>
              </a:ext>
            </a:extLst>
          </p:cNvPr>
          <p:cNvSpPr txBox="1"/>
          <p:nvPr/>
        </p:nvSpPr>
        <p:spPr>
          <a:xfrm>
            <a:off x="4037712" y="943789"/>
            <a:ext cx="609777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脑机接口</a:t>
            </a:r>
            <a:br>
              <a:rPr lang="en-US" altLang="zh-CN" sz="2400" dirty="0"/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Interface(BCI)/Brain Machine Interface(BMI)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是脑电活动与外部设备（通常是计算机或机器人肢体）之间的直接通信连接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常用于研究、绘制、辅助、增强或修复人类的认知或感觉运动功能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A0D03D-0B4B-CBE4-60C0-DC0CA156042F}"/>
              </a:ext>
            </a:extLst>
          </p:cNvPr>
          <p:cNvSpPr txBox="1"/>
          <p:nvPr/>
        </p:nvSpPr>
        <p:spPr>
          <a:xfrm>
            <a:off x="2293973" y="4378910"/>
            <a:ext cx="609777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神经可塑性</a:t>
            </a:r>
            <a:br>
              <a:rPr lang="en-US" altLang="zh-CN" sz="2400" dirty="0"/>
            </a:b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Neuroplasticity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大脑重组和重新连接其神经连接的能力，使其能够以不同于先前状态的方式进行适应和运作。</a:t>
            </a:r>
            <a:endParaRPr lang="en-US" altLang="zh-CN" dirty="0"/>
          </a:p>
        </p:txBody>
      </p:sp>
      <p:pic>
        <p:nvPicPr>
          <p:cNvPr id="6" name="Picture 47">
            <a:extLst>
              <a:ext uri="{FF2B5EF4-FFF2-40B4-BE49-F238E27FC236}">
                <a16:creationId xmlns:a16="http://schemas.microsoft.com/office/drawing/2014/main" id="{FCFA4EB6-4239-0C08-CD49-2B5CF2CD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9" t="13324" r="11525" b="44185"/>
          <a:stretch>
            <a:fillRect/>
          </a:stretch>
        </p:blipFill>
        <p:spPr bwMode="auto">
          <a:xfrm>
            <a:off x="8593102" y="2624175"/>
            <a:ext cx="2920758" cy="359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634877-3941-1F8A-DFC8-9793A7A67BB9}"/>
              </a:ext>
            </a:extLst>
          </p:cNvPr>
          <p:cNvSpPr/>
          <p:nvPr/>
        </p:nvSpPr>
        <p:spPr>
          <a:xfrm>
            <a:off x="0" y="6279614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E65324-4713-C618-6430-59AB99437DCB}"/>
              </a:ext>
            </a:extLst>
          </p:cNvPr>
          <p:cNvSpPr txBox="1"/>
          <p:nvPr/>
        </p:nvSpPr>
        <p:spPr>
          <a:xfrm>
            <a:off x="8180430" y="6395185"/>
            <a:ext cx="3978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altLang="zh-CN" b="0" i="0" dirty="0" err="1">
                <a:solidFill>
                  <a:srgbClr val="1014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Cyberkinetics</a:t>
            </a:r>
            <a:r>
              <a:rPr lang="en-US" altLang="zh-CN" b="0" i="0" dirty="0">
                <a:solidFill>
                  <a:srgbClr val="10141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lang="en-US" altLang="zh-CN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80701710252842_.pic">
            <a:extLst>
              <a:ext uri="{FF2B5EF4-FFF2-40B4-BE49-F238E27FC236}">
                <a16:creationId xmlns:a16="http://schemas.microsoft.com/office/drawing/2014/main" id="{E84F8597-974F-3D5C-1F7D-197D6B8B9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4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1FCA-BBE1-D39E-D2AE-5054D389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267915C-60F4-B549-A222-177707DD94C3}"/>
              </a:ext>
            </a:extLst>
          </p:cNvPr>
          <p:cNvSpPr/>
          <p:nvPr/>
        </p:nvSpPr>
        <p:spPr>
          <a:xfrm>
            <a:off x="0" y="6381394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80701710252842_.pic">
            <a:extLst>
              <a:ext uri="{FF2B5EF4-FFF2-40B4-BE49-F238E27FC236}">
                <a16:creationId xmlns:a16="http://schemas.microsoft.com/office/drawing/2014/main" id="{0A940388-A4B2-FDFE-E2E6-1AAD6CF9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ECAD74-6C80-45B1-A8BE-B47FF1387005}"/>
              </a:ext>
            </a:extLst>
          </p:cNvPr>
          <p:cNvSpPr txBox="1"/>
          <p:nvPr/>
        </p:nvSpPr>
        <p:spPr>
          <a:xfrm>
            <a:off x="0" y="6427113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Dillen, A.,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Lathouwers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Miladinović, A., Marusic, U., Ghaffari, F., Romain, O., ... &amp; De Pauw, K. (2022). A data-driven machine learning approach for brain-computer interfaces targeting lower limb 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neuroprosthetics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949224.</a:t>
            </a:r>
            <a:endParaRPr lang="en-US" altLang="zh-CN" sz="1100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2EBC8-A1F5-2B85-7E5D-47424BA9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63" y="2932918"/>
            <a:ext cx="6688592" cy="273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BFDBBC-4670-83AC-2101-94FDACD3E6A0}"/>
              </a:ext>
            </a:extLst>
          </p:cNvPr>
          <p:cNvSpPr txBox="1"/>
          <p:nvPr/>
        </p:nvSpPr>
        <p:spPr>
          <a:xfrm>
            <a:off x="324530" y="929758"/>
            <a:ext cx="6102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可塑性：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重复训练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→ 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突触重组</a:t>
            </a:r>
            <a:endParaRPr lang="en-US" altLang="zh-CN" sz="18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信号优化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→ 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解码精准</a:t>
            </a:r>
            <a:endParaRPr lang="zh-CN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DB03608-6613-15C9-59C3-464FF90FA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06" y="290493"/>
            <a:ext cx="4578196" cy="215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91FCC1E-EE77-2001-23DF-26FF250E9E21}"/>
              </a:ext>
            </a:extLst>
          </p:cNvPr>
          <p:cNvSpPr txBox="1"/>
          <p:nvPr/>
        </p:nvSpPr>
        <p:spPr>
          <a:xfrm>
            <a:off x="5427006" y="2563586"/>
            <a:ext cx="457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健康和截肢者进行相同的腿部动作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5FDCB-F795-D1E5-7A0C-9F0BCEEC53F7}"/>
              </a:ext>
            </a:extLst>
          </p:cNvPr>
          <p:cNvSpPr txBox="1"/>
          <p:nvPr/>
        </p:nvSpPr>
        <p:spPr>
          <a:xfrm>
            <a:off x="1194163" y="5695471"/>
            <a:ext cx="700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截肢个体和身体健全个体在同种运动中与运动准备</a:t>
            </a:r>
            <a:r>
              <a:rPr lang="en-US" altLang="zh-CN" b="0" i="0" dirty="0">
                <a:solidFill>
                  <a:srgbClr val="282828"/>
                </a:solidFill>
                <a:effectLst/>
                <a:latin typeface="MuseoSans"/>
              </a:rPr>
              <a:t>GFP</a:t>
            </a:r>
            <a:r>
              <a:rPr lang="zh-CN" altLang="en-US" b="0" i="0" dirty="0">
                <a:solidFill>
                  <a:srgbClr val="282828"/>
                </a:solidFill>
                <a:effectLst/>
                <a:latin typeface="MuseoSans"/>
              </a:rPr>
              <a:t>模式存在偏差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4469F34-66E8-81B9-747E-991E09F6F5F8}"/>
              </a:ext>
            </a:extLst>
          </p:cNvPr>
          <p:cNvSpPr/>
          <p:nvPr/>
        </p:nvSpPr>
        <p:spPr>
          <a:xfrm>
            <a:off x="8939893" y="3216729"/>
            <a:ext cx="1943100" cy="9421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A09771-60A4-4677-B96E-B0BA9C3B9280}"/>
              </a:ext>
            </a:extLst>
          </p:cNvPr>
          <p:cNvSpPr txBox="1"/>
          <p:nvPr/>
        </p:nvSpPr>
        <p:spPr>
          <a:xfrm>
            <a:off x="9190946" y="3429000"/>
            <a:ext cx="147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持续学习与优化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680A9A5-BFED-E382-9E0E-B5107BFA257F}"/>
              </a:ext>
            </a:extLst>
          </p:cNvPr>
          <p:cNvSpPr/>
          <p:nvPr/>
        </p:nvSpPr>
        <p:spPr>
          <a:xfrm>
            <a:off x="8939893" y="4320951"/>
            <a:ext cx="1943100" cy="9421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E6DEE0-38BA-D883-BA29-C232DF209F38}"/>
              </a:ext>
            </a:extLst>
          </p:cNvPr>
          <p:cNvSpPr txBox="1"/>
          <p:nvPr/>
        </p:nvSpPr>
        <p:spPr>
          <a:xfrm>
            <a:off x="9190946" y="4607364"/>
            <a:ext cx="147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个性化定制</a:t>
            </a:r>
          </a:p>
        </p:txBody>
      </p:sp>
    </p:spTree>
    <p:extLst>
      <p:ext uri="{BB962C8B-B14F-4D97-AF65-F5344CB8AC3E}">
        <p14:creationId xmlns:p14="http://schemas.microsoft.com/office/powerpoint/2010/main" val="415030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C3A1E-A977-3E61-4DAD-CFF42D500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1FD383-2FA3-D663-0305-0C47CB1C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3936"/>
            <a:ext cx="12192000" cy="20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3259F8-1BC1-C296-2250-2F7BCC52AFFE}"/>
              </a:ext>
            </a:extLst>
          </p:cNvPr>
          <p:cNvSpPr txBox="1"/>
          <p:nvPr/>
        </p:nvSpPr>
        <p:spPr>
          <a:xfrm>
            <a:off x="367902" y="771568"/>
            <a:ext cx="929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大脑特性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BCI </a:t>
            </a:r>
            <a:r>
              <a:rPr lang="zh-CN" altLang="en-US" dirty="0"/>
              <a:t>系统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核心问题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BCI</a:t>
            </a:r>
            <a:r>
              <a:rPr lang="zh-CN" altLang="en-US" dirty="0"/>
              <a:t>的商业公司和广泛商业化的产品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介绍文献检索策略和引用的文献</a:t>
            </a:r>
          </a:p>
        </p:txBody>
      </p:sp>
      <p:pic>
        <p:nvPicPr>
          <p:cNvPr id="2" name="图片 1" descr="80701710252842_.pic">
            <a:extLst>
              <a:ext uri="{FF2B5EF4-FFF2-40B4-BE49-F238E27FC236}">
                <a16:creationId xmlns:a16="http://schemas.microsoft.com/office/drawing/2014/main" id="{13F43FF6-1B48-F87C-BEA4-4A9F33EB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5FFFD0-0CB0-27B1-B1CC-4C269BF9E394}"/>
              </a:ext>
            </a:extLst>
          </p:cNvPr>
          <p:cNvSpPr txBox="1"/>
          <p:nvPr/>
        </p:nvSpPr>
        <p:spPr>
          <a:xfrm>
            <a:off x="2042432" y="6550223"/>
            <a:ext cx="81071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在麻省理工学院</a:t>
            </a:r>
            <a:r>
              <a:rPr lang="en-US" altLang="zh-CN" sz="1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Cohen </a:t>
            </a:r>
            <a:r>
              <a:rPr lang="zh-CN" altLang="en-US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博士的房间里用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SQUID </a:t>
            </a:r>
            <a:r>
              <a:rPr lang="zh-CN" altLang="en-US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探测器首次测量到清晰的 </a:t>
            </a:r>
            <a:r>
              <a:rPr lang="en-US" altLang="zh-CN" sz="1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MEG</a:t>
            </a:r>
            <a:r>
              <a:rPr lang="en-US" altLang="zh-CN" sz="1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脑磁图</a:t>
            </a:r>
            <a:r>
              <a:rPr lang="en-US" altLang="zh-CN" sz="1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5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254D5-A292-FDA6-BA66-94E85799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3C0C78-BF25-52FA-6896-8140CC4B5E2C}"/>
              </a:ext>
            </a:extLst>
          </p:cNvPr>
          <p:cNvSpPr/>
          <p:nvPr/>
        </p:nvSpPr>
        <p:spPr>
          <a:xfrm>
            <a:off x="0" y="6381394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BCC3A2-3373-7C8B-F6E8-DE54FE8C71DE}"/>
              </a:ext>
            </a:extLst>
          </p:cNvPr>
          <p:cNvSpPr txBox="1"/>
          <p:nvPr/>
        </p:nvSpPr>
        <p:spPr>
          <a:xfrm>
            <a:off x="91809" y="6427113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Belkacem, A. N., Nishio, S., Suzuki, T., Ishiguro, H., &amp; Hirata, M. (2018). Neuromagnetic decoding of simultaneous bilateral hand movements for multidimensional brain–machine interfaces.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Neural Systems and Rehabilitation Engineering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(6), 1301-1310.</a:t>
            </a:r>
            <a:endParaRPr lang="en-US" altLang="zh-CN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41EC622F-FC6B-5A31-13C0-AC42BE69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1541A3-8B49-604C-DEDF-CEA2C5BE55EB}"/>
              </a:ext>
            </a:extLst>
          </p:cNvPr>
          <p:cNvSpPr txBox="1"/>
          <p:nvPr/>
        </p:nvSpPr>
        <p:spPr>
          <a:xfrm>
            <a:off x="1841195" y="225712"/>
            <a:ext cx="366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意念的初步显现：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与动作识别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36560C-6AA5-5A98-409A-F7D53FA35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9" y="640763"/>
            <a:ext cx="4612822" cy="21752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319F75-26E5-4935-A87E-12AD892C5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2" y="3127322"/>
            <a:ext cx="4494439" cy="262724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196BA4-6F80-11EC-A0CD-520503C754F2}"/>
              </a:ext>
            </a:extLst>
          </p:cNvPr>
          <p:cNvSpPr txBox="1"/>
          <p:nvPr/>
        </p:nvSpPr>
        <p:spPr>
          <a:xfrm>
            <a:off x="1000124" y="2827928"/>
            <a:ext cx="394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进行真实动作与想象动作的对比实验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732F39B-CAC2-C979-D84D-A23103BC3844}"/>
                  </a:ext>
                </a:extLst>
              </p:cNvPr>
              <p:cNvSpPr txBox="1"/>
              <p:nvPr/>
            </p:nvSpPr>
            <p:spPr>
              <a:xfrm>
                <a:off x="1259341" y="5712203"/>
                <a:ext cx="3684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受试者进行不同动作时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对应不同的大脑激活范式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波段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732F39B-CAC2-C979-D84D-A23103BC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1" y="5712203"/>
                <a:ext cx="3684134" cy="646331"/>
              </a:xfrm>
              <a:prstGeom prst="rect">
                <a:avLst/>
              </a:prstGeom>
              <a:blipFill>
                <a:blip r:embed="rId6"/>
                <a:stretch>
                  <a:fillRect l="-1490" t="-4717" r="-1325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03760C38-57F9-9475-C424-9452076D1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052" y="697892"/>
            <a:ext cx="5864872" cy="380424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143E08C-3131-480A-5549-A9036E668762}"/>
              </a:ext>
            </a:extLst>
          </p:cNvPr>
          <p:cNvSpPr txBox="1"/>
          <p:nvPr/>
        </p:nvSpPr>
        <p:spPr>
          <a:xfrm>
            <a:off x="6080409" y="4788873"/>
            <a:ext cx="517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真实运动的神经表征相对一致性</a:t>
            </a:r>
            <a:endParaRPr lang="en-US" altLang="zh-CN" dirty="0"/>
          </a:p>
          <a:p>
            <a:r>
              <a:rPr lang="zh-CN" altLang="en-US" dirty="0"/>
              <a:t>想象运动的个体差异显著</a:t>
            </a:r>
            <a:endParaRPr lang="en-US" altLang="zh-CN" dirty="0"/>
          </a:p>
          <a:p>
            <a:r>
              <a:rPr lang="zh-CN" altLang="en-US" dirty="0"/>
              <a:t>运动的执行与想象的神经机制可能存在差异</a:t>
            </a:r>
          </a:p>
        </p:txBody>
      </p:sp>
    </p:spTree>
    <p:extLst>
      <p:ext uri="{BB962C8B-B14F-4D97-AF65-F5344CB8AC3E}">
        <p14:creationId xmlns:p14="http://schemas.microsoft.com/office/powerpoint/2010/main" val="221131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1728-3727-4052-35E9-0481D9C5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0C716B-1F0F-233A-FCA4-D1743EFE0146}"/>
              </a:ext>
            </a:extLst>
          </p:cNvPr>
          <p:cNvSpPr/>
          <p:nvPr/>
        </p:nvSpPr>
        <p:spPr>
          <a:xfrm>
            <a:off x="0" y="6042840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8104FA-734D-9EC9-735E-E477D4892C69}"/>
              </a:ext>
            </a:extLst>
          </p:cNvPr>
          <p:cNvSpPr txBox="1"/>
          <p:nvPr/>
        </p:nvSpPr>
        <p:spPr>
          <a:xfrm>
            <a:off x="91809" y="6088559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Ong, J. L., Lo, J. C., Chee, N. I.,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Santostasi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G., Paller, K. A., Zee, P. C., &amp; Chee, M. W. (2016). Effects of phase-locked acoustic stimulation during a nap on EEG spectra and declarative memory consolidation.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Sleep medicine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88-97.</a:t>
            </a:r>
          </a:p>
          <a:p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Magno, L. A. V.,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Tenza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-Ferrer, H.,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Collodetti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Aguiar, M. F. G., Rodrigues, A. P. C., da Silva, R. S., ... &amp; Romano-Silva, M. A. (2019). Optogenetic stimulation of the M2 cortex reverts motor dysfunction in a mouse model of Parkinson's disease.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Neuroscience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(17), 3234-3248.</a:t>
            </a:r>
          </a:p>
        </p:txBody>
      </p:sp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6243ED56-A77E-F9DD-84F2-75095449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A8126-D5C4-E7D7-D705-AB58867514EF}"/>
              </a:ext>
            </a:extLst>
          </p:cNvPr>
          <p:cNvSpPr txBox="1"/>
          <p:nvPr/>
        </p:nvSpPr>
        <p:spPr>
          <a:xfrm>
            <a:off x="1841195" y="225712"/>
            <a:ext cx="366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意念的反馈控制：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与外界刺激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C0BA7B-1D80-8758-966C-742871BD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1" y="1701355"/>
            <a:ext cx="5342533" cy="22507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6B0488-ECB5-5C19-8D1D-5DFB13803215}"/>
              </a:ext>
            </a:extLst>
          </p:cNvPr>
          <p:cNvSpPr txBox="1"/>
          <p:nvPr/>
        </p:nvSpPr>
        <p:spPr>
          <a:xfrm>
            <a:off x="639537" y="1324329"/>
            <a:ext cx="439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有节奏的声学刺激促进依赖性陈述性记忆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18F4E1-A1CA-A04B-2DF3-4ACEE5CC68EF}"/>
              </a:ext>
            </a:extLst>
          </p:cNvPr>
          <p:cNvSpPr txBox="1"/>
          <p:nvPr/>
        </p:nvSpPr>
        <p:spPr>
          <a:xfrm>
            <a:off x="1841195" y="3952108"/>
            <a:ext cx="2788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(</a:t>
            </a:r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通过慢波睡眠</a:t>
            </a:r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)</a:t>
            </a:r>
          </a:p>
          <a:p>
            <a:pPr algn="ctr"/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STIM(</a:t>
            </a:r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刺激</a:t>
            </a:r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)SHAM(</a:t>
            </a:r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无刺激</a:t>
            </a:r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)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2914D-45AE-D361-77B2-1EC4773C6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82" y="1508995"/>
            <a:ext cx="5820358" cy="3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A805BC2-DD77-3D26-7FA6-E40EF4F8CF91}"/>
              </a:ext>
            </a:extLst>
          </p:cNvPr>
          <p:cNvSpPr txBox="1"/>
          <p:nvPr/>
        </p:nvSpPr>
        <p:spPr>
          <a:xfrm>
            <a:off x="6285954" y="971926"/>
            <a:ext cx="5266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F1F1F"/>
                </a:solidFill>
                <a:latin typeface="ElsevierGulliver"/>
              </a:rPr>
              <a:t>光遗传</a:t>
            </a:r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学刺激可逆转帕金森病小鼠的运动功能障碍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30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 1">
            <a:extLst>
              <a:ext uri="{FF2B5EF4-FFF2-40B4-BE49-F238E27FC236}">
                <a16:creationId xmlns:a16="http://schemas.microsoft.com/office/drawing/2014/main" id="{067754B6-CFAF-2AF2-E278-260B85DB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1" y="1330854"/>
            <a:ext cx="5661815" cy="33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ED63B5-A517-8253-A143-5EDC9B37E028}"/>
              </a:ext>
            </a:extLst>
          </p:cNvPr>
          <p:cNvSpPr/>
          <p:nvPr/>
        </p:nvSpPr>
        <p:spPr>
          <a:xfrm>
            <a:off x="0" y="6381747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7A993AF3-0647-3205-9B6A-40172F52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3D8FC8-6E87-03EB-68DF-A1EB27F9EBC6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BA556C70-35EE-B0BC-D6E5-FF19CF8E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499" y="595044"/>
            <a:ext cx="4153771" cy="478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A9486B-8FCE-3897-1F7B-24FE8290E861}"/>
              </a:ext>
            </a:extLst>
          </p:cNvPr>
          <p:cNvSpPr txBox="1"/>
          <p:nvPr/>
        </p:nvSpPr>
        <p:spPr>
          <a:xfrm>
            <a:off x="0" y="6427113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Belkacem, A. N., Jamil, N., Khalid, S., &amp; Alnajjar, F. (2023). On closed-loop brain stimulation systems for improving the quality of life of patients with neurological disorders.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human neuroscience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1085173.</a:t>
            </a:r>
            <a:endParaRPr lang="en-US" altLang="zh-CN" sz="1100" b="0" i="0" dirty="0">
              <a:solidFill>
                <a:srgbClr val="10141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951DB9-925F-665E-8515-2A481696901C}"/>
              </a:ext>
            </a:extLst>
          </p:cNvPr>
          <p:cNvSpPr txBox="1"/>
          <p:nvPr/>
        </p:nvSpPr>
        <p:spPr>
          <a:xfrm>
            <a:off x="1714500" y="4690633"/>
            <a:ext cx="351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基于反馈脑刺激的闭环 </a:t>
            </a:r>
            <a:r>
              <a:rPr lang="en-US" altLang="zh-CN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BCI </a:t>
            </a:r>
            <a:r>
              <a:rPr lang="zh-CN" altLang="en-US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系统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73DC42-68BA-6F80-7CA3-B4585C3D7C45}"/>
              </a:ext>
            </a:extLst>
          </p:cNvPr>
          <p:cNvSpPr txBox="1"/>
          <p:nvPr/>
        </p:nvSpPr>
        <p:spPr>
          <a:xfrm>
            <a:off x="6462304" y="5536190"/>
            <a:ext cx="501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基于脑机接口 （</a:t>
            </a:r>
            <a:r>
              <a:rPr lang="en-US" altLang="zh-CN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BCI</a:t>
            </a:r>
            <a:r>
              <a:rPr lang="zh-CN" altLang="en-US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） 的闭环脑反馈或刺激控制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16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A5B4-1F49-EB27-0A7A-49CD130B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0701710252842_.pic">
            <a:extLst>
              <a:ext uri="{FF2B5EF4-FFF2-40B4-BE49-F238E27FC236}">
                <a16:creationId xmlns:a16="http://schemas.microsoft.com/office/drawing/2014/main" id="{4BE1193D-7F04-9991-703D-7AD2C02A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53540" cy="6775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5B0F5D-F638-79DB-74CB-3B42BE779D39}"/>
              </a:ext>
            </a:extLst>
          </p:cNvPr>
          <p:cNvSpPr txBox="1"/>
          <p:nvPr/>
        </p:nvSpPr>
        <p:spPr>
          <a:xfrm>
            <a:off x="1841195" y="225712"/>
            <a:ext cx="176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核心问题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2DF244-1BEB-D0D3-9335-B5F435770DB5}"/>
              </a:ext>
            </a:extLst>
          </p:cNvPr>
          <p:cNvSpPr txBox="1"/>
          <p:nvPr/>
        </p:nvSpPr>
        <p:spPr>
          <a:xfrm>
            <a:off x="516056" y="946644"/>
            <a:ext cx="154305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数据问题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445716-77AC-A33A-6133-52B5D9D8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195" y="1416800"/>
            <a:ext cx="3625977" cy="12564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67EA43-D399-6511-17A2-8A1F2EFF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8" y="3121404"/>
            <a:ext cx="4791744" cy="28674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6B673D0-AE0D-6A23-67E8-96B015ECBB7F}"/>
              </a:ext>
            </a:extLst>
          </p:cNvPr>
          <p:cNvSpPr txBox="1"/>
          <p:nvPr/>
        </p:nvSpPr>
        <p:spPr>
          <a:xfrm>
            <a:off x="5821135" y="1624279"/>
            <a:ext cx="56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~2008,</a:t>
            </a:r>
            <a:r>
              <a:rPr lang="zh-CN" altLang="en-US" dirty="0"/>
              <a:t>大都采用改进的</a:t>
            </a:r>
            <a:r>
              <a:rPr lang="en-US" altLang="zh-CN" dirty="0"/>
              <a:t>SVM</a:t>
            </a:r>
            <a:r>
              <a:rPr lang="zh-CN" altLang="en-US" dirty="0"/>
              <a:t>方法</a:t>
            </a:r>
            <a:r>
              <a:rPr lang="en-US" altLang="zh-CN" dirty="0"/>
              <a:t>(</a:t>
            </a:r>
            <a:r>
              <a:rPr lang="zh-CN" altLang="en-US" dirty="0"/>
              <a:t>传统机器学习算法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328648-DD20-672D-C68A-9996479CBADB}"/>
              </a:ext>
            </a:extLst>
          </p:cNvPr>
          <p:cNvSpPr txBox="1"/>
          <p:nvPr/>
        </p:nvSpPr>
        <p:spPr>
          <a:xfrm>
            <a:off x="0" y="613479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Gordienko, Y., Gordienko, N., Taran, V.,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Rojbi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Telenyk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Stirenko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(2025). Effect of natural and synthetic noise data augmentation on physical action classification by brain–computer interface and deep learning.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Neuroinformatics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1521805.				Ibrahim, M., Al Khalil, Y.,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Amirrajab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Sun, C.,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Breeuwer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Pluim, J., ... &amp; Dumontier, M. (2025). Generative AI for synthetic data across multiple medical modalities: A systematic review of recent developments and challenges.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in biology and medicine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189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109834.</a:t>
            </a:r>
          </a:p>
          <a:p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Wierzgała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altLang="zh-CN" sz="11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Zapała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Wojcik, G. M., &amp; Masiak, J. (2018). Most popular signal processing methods in motor-imagery BCI: a review and meta-analysis.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neuroinformatics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78.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7FB0A0-8D21-68B3-B2C0-449ED3493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51" y="2366456"/>
            <a:ext cx="4306207" cy="28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6FACFBE-E8E7-EFC4-FBEC-CE4CFD24682F}"/>
              </a:ext>
            </a:extLst>
          </p:cNvPr>
          <p:cNvSpPr txBox="1"/>
          <p:nvPr/>
        </p:nvSpPr>
        <p:spPr>
          <a:xfrm>
            <a:off x="359229" y="2673259"/>
            <a:ext cx="2939142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基于学习的方法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E3AFF32-C425-AF58-2A68-9DB59D788E12}"/>
              </a:ext>
            </a:extLst>
          </p:cNvPr>
          <p:cNvSpPr/>
          <p:nvPr/>
        </p:nvSpPr>
        <p:spPr>
          <a:xfrm>
            <a:off x="0" y="6051296"/>
            <a:ext cx="12192000" cy="4571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DD4143-8FFC-A076-1E5A-8DEC4E5F7556}"/>
              </a:ext>
            </a:extLst>
          </p:cNvPr>
          <p:cNvSpPr txBox="1"/>
          <p:nvPr/>
        </p:nvSpPr>
        <p:spPr>
          <a:xfrm>
            <a:off x="6694713" y="5579579"/>
            <a:ext cx="507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问题仍然存在 </a:t>
            </a:r>
          </a:p>
        </p:txBody>
      </p:sp>
    </p:spTree>
    <p:extLst>
      <p:ext uri="{BB962C8B-B14F-4D97-AF65-F5344CB8AC3E}">
        <p14:creationId xmlns:p14="http://schemas.microsoft.com/office/powerpoint/2010/main" val="397953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6202</TotalTime>
  <Words>1773</Words>
  <Application>Microsoft Office PowerPoint</Application>
  <PresentationFormat>宽屏</PresentationFormat>
  <Paragraphs>111</Paragraphs>
  <Slides>15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-apple-system</vt:lpstr>
      <vt:lpstr>ElsevierGulliver</vt:lpstr>
      <vt:lpstr>MuseoSans</vt:lpstr>
      <vt:lpstr>等线</vt:lpstr>
      <vt:lpstr>等线 Light</vt:lpstr>
      <vt:lpstr>Arial</vt:lpstr>
      <vt:lpstr>Cambria</vt:lpstr>
      <vt:lpstr>Cambria Math</vt:lpstr>
      <vt:lpstr>Times New Roman</vt:lpstr>
      <vt:lpstr>Office 主题​​</vt:lpstr>
      <vt:lpstr>脑机接口 Brain Computer Interface(BCI)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programmar Arknights</dc:creator>
  <cp:lastModifiedBy>programmar Arknights</cp:lastModifiedBy>
  <cp:revision>11</cp:revision>
  <dcterms:created xsi:type="dcterms:W3CDTF">2025-05-07T10:56:41Z</dcterms:created>
  <dcterms:modified xsi:type="dcterms:W3CDTF">2025-05-19T02:04:49Z</dcterms:modified>
</cp:coreProperties>
</file>